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64" r:id="rId11"/>
    <p:sldId id="269" r:id="rId12"/>
    <p:sldId id="270" r:id="rId13"/>
    <p:sldId id="271" r:id="rId14"/>
    <p:sldId id="273" r:id="rId15"/>
    <p:sldId id="272" r:id="rId16"/>
    <p:sldId id="275" r:id="rId17"/>
    <p:sldId id="276" r:id="rId18"/>
    <p:sldId id="278" r:id="rId19"/>
    <p:sldId id="277" r:id="rId20"/>
    <p:sldId id="262" r:id="rId21"/>
    <p:sldId id="266" r:id="rId2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Garamond" panose="02020404030301010803" pitchFamily="18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0C3"/>
    <a:srgbClr val="ADADAD"/>
    <a:srgbClr val="212121"/>
    <a:srgbClr val="4A86E8"/>
    <a:srgbClr val="FF0000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24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77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80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41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11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408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042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82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931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2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e944e6e8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e944e6e8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2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98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944e6e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944e6e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944e6e8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944e6e8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55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46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ACTUALLY YIELDS –r BUT WE USE ABSOLUTE VALUE INSTEAD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26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mbria Math"/>
              <a:buNone/>
              <a:defRPr sz="52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None/>
              <a:defRPr sz="28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 Math"/>
              <a:buNone/>
              <a:defRPr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 Math"/>
              <a:buChar char="●"/>
              <a:defRPr sz="18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Spherical/Cylindrical Coordinates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</a:t>
            </a:r>
            <a:r>
              <a:rPr lang="en" sz="3600" dirty="0"/>
              <a:t> Coordinates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New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9D878D2-866A-46E1-9737-8EB48F197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9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Comparison of Variables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u="sng" dirty="0"/>
                  <a:t>Cylindrical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2400" i="1" dirty="0"/>
                  <a:t>-axis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height of the cylinder (distance)</a:t>
                </a:r>
                <a:endParaRPr sz="2400" dirty="0"/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  <a:blipFill>
                <a:blip r:embed="rId3"/>
                <a:stretch>
                  <a:fillRect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:r>
                  <a:rPr lang="en-US" sz="2400" u="sng" dirty="0"/>
                  <a:t>Spherical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:r>
                  <a:rPr lang="en-US" sz="2400" i="1" dirty="0"/>
                  <a:t>origin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angle between the positive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-axis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blipFill>
                <a:blip r:embed="rId4"/>
                <a:stretch>
                  <a:fillRect b="-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56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Similarities?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1B679-3269-499F-A11E-EA8739A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4867"/>
            <a:ext cx="4173534" cy="3047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9F27F-EC15-4199-8CB5-3E182AE6F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68" y="1314867"/>
            <a:ext cx="4173534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Similarities.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D8B0-8C51-4DFC-A62E-4A2BB591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4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Similarities.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C4055-5DE1-4777-AFD2-3054F232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5"/>
            <a:ext cx="5418171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3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E1732-DD8F-43A0-97C5-A6226168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1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E08E8-DF60-4C51-B5AE-CE787D8BA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6"/>
            <a:ext cx="5418171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5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Trigonometry </a:t>
            </a:r>
            <a:r>
              <a:rPr lang="en-US" sz="3600" dirty="0">
                <a:solidFill>
                  <a:srgbClr val="C00000"/>
                </a:solidFill>
              </a:rPr>
              <a:t>(TODO: SHOW TRIGONOMETRY)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03C82-F110-4D59-8CD3-76CDB66C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5"/>
            <a:ext cx="5418172" cy="304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1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Trigonometry </a:t>
                </a:r>
                <a:r>
                  <a:rPr lang="en-US" sz="3600" dirty="0">
                    <a:solidFill>
                      <a:srgbClr val="C00000"/>
                    </a:solidFill>
                  </a:rPr>
                  <a:t>(TODO: SHOW PLUGGING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36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3600" dirty="0">
                    <a:solidFill>
                      <a:srgbClr val="C00000"/>
                    </a:solidFill>
                  </a:rPr>
                  <a:t> INTO THE ORIGINAL SPHERICAL COORDINATES, MAYBE USE MANIM MAYBE DON’T)</a:t>
                </a:r>
                <a:endParaRPr sz="3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r="-2289" b="-26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774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76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C00000"/>
                </a:solidFill>
              </a:rPr>
              <a:t>ADD SLIDES WITH: “Bounds?” THEN ASK CLASS ABOUT WHAT THEY THINK THE BOUNDS ARE, SPHERE ANIMATIONS (“</a:t>
            </a:r>
            <a:r>
              <a:rPr lang="en-US" sz="3600" dirty="0" err="1">
                <a:solidFill>
                  <a:srgbClr val="C00000"/>
                </a:solidFill>
              </a:rPr>
              <a:t>SphereTThenS</a:t>
            </a:r>
            <a:r>
              <a:rPr lang="en-US" sz="3600" dirty="0">
                <a:solidFill>
                  <a:srgbClr val="C00000"/>
                </a:solidFill>
              </a:rPr>
              <a:t>” AND “</a:t>
            </a:r>
            <a:r>
              <a:rPr lang="en-US" sz="3600" dirty="0" err="1">
                <a:solidFill>
                  <a:srgbClr val="C00000"/>
                </a:solidFill>
              </a:rPr>
              <a:t>SphereSThenT</a:t>
            </a:r>
            <a:r>
              <a:rPr lang="en-US" sz="3600" dirty="0">
                <a:solidFill>
                  <a:srgbClr val="C00000"/>
                </a:solidFill>
              </a:rPr>
              <a:t>”, MAYBE AN ANIMATION WHERE s GOES FROM 0 TO 2PI TO SHOW THE DOUBLE-COUNTING)</a:t>
            </a:r>
            <a:endParaRPr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2676750" y="1337175"/>
            <a:ext cx="37905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</a:t>
            </a:r>
            <a:r>
              <a:rPr lang="en" sz="2400" dirty="0">
                <a:solidFill>
                  <a:srgbClr val="ADADAD"/>
                </a:solidFill>
              </a:rPr>
              <a:t>{Cos[t], Sin[t]}</a:t>
            </a:r>
            <a:endParaRPr sz="2400" dirty="0">
              <a:solidFill>
                <a:srgbClr val="ADADA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5BC58-1A2F-4055-B876-0B87EE61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rgbClr val="C00000"/>
                    </a:solidFill>
                  </a:rPr>
                  <a:t>--FOR SPHERES--CHANGE</a:t>
                </a:r>
                <a:endParaRPr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t="-7759" b="-28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Cos[t]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Sin[t]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-US" sz="2000" dirty="0">
                <a:solidFill>
                  <a:srgbClr val="E250C3"/>
                </a:solidFill>
              </a:rPr>
              <a:t>r</a:t>
            </a:r>
            <a:r>
              <a:rPr lang="en-US" sz="2000" dirty="0"/>
              <a:t> Cos[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807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247000" y="1337175"/>
            <a:ext cx="4650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{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A154E-3DC3-4F9F-95BF-360E2224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Adding a Height</a:t>
            </a:r>
            <a:endParaRPr sz="36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424100" y="1337175"/>
            <a:ext cx="62958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{x[s, t], y[s, t], z[s, t]} = {1.5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5683E5-37F3-4AFE-9721-A4553E53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1" y="1977975"/>
            <a:ext cx="5085738" cy="28607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Cylindrical Coordinates</a:t>
            </a:r>
            <a:endParaRPr sz="36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3D519-8A21-4468-8755-CF872E56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Google Shape;88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27193" y="1400741"/>
                <a:ext cx="8089614" cy="258229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2400" dirty="0"/>
                  <a:t>{x[r, s, t], y[r, s, t], z[r, s, t]} = {</a:t>
                </a:r>
                <a:r>
                  <a:rPr lang="en" sz="2400" dirty="0">
                    <a:solidFill>
                      <a:srgbClr val="4A86E8"/>
                    </a:solidFill>
                  </a:rPr>
                  <a:t>r</a:t>
                </a:r>
                <a:r>
                  <a:rPr lang="en" sz="2400" dirty="0"/>
                  <a:t> Cos[t], </a:t>
                </a:r>
                <a:r>
                  <a:rPr lang="en" sz="2400" dirty="0">
                    <a:solidFill>
                      <a:srgbClr val="4A86E8"/>
                    </a:solidFill>
                  </a:rPr>
                  <a:t>r</a:t>
                </a:r>
                <a:r>
                  <a:rPr lang="en" sz="2400" dirty="0"/>
                  <a:t> Sin[t], </a:t>
                </a:r>
                <a:r>
                  <a:rPr lang="en" sz="2400" dirty="0">
                    <a:solidFill>
                      <a:srgbClr val="00B050"/>
                    </a:solidFill>
                  </a:rPr>
                  <a:t>s</a:t>
                </a:r>
                <a:r>
                  <a:rPr lang="en" sz="2400" dirty="0"/>
                  <a:t>}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400" b="0" i="1" smtClean="0">
                          <a:solidFill>
                            <a:srgbClr val="4A86E8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88" name="Google Shape;88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7193" y="1400741"/>
                <a:ext cx="8089614" cy="2582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Putting it All Together</a:t>
            </a:r>
            <a:endParaRPr sz="3600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EBAB-744E-4F60-BE5F-1F1C5AC4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27" y="2043149"/>
            <a:ext cx="5085737" cy="28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Cos[t], 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Sin[t], </a:t>
            </a:r>
            <a:r>
              <a:rPr lang="en" sz="2000" dirty="0">
                <a:solidFill>
                  <a:srgbClr val="00B050"/>
                </a:solidFill>
              </a:rPr>
              <a:t>s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5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6572"/>
      </p:ext>
    </p:extLst>
  </p:cSld>
  <p:clrMapOvr>
    <a:masterClrMapping/>
  </p:clrMapOvr>
</p:sld>
</file>

<file path=ppt/theme/theme1.xml><?xml version="1.0" encoding="utf-8"?>
<a:theme xmlns:a="http://schemas.openxmlformats.org/drawingml/2006/main" name="Spherical Coordinates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520</Words>
  <Application>Microsoft Office PowerPoint</Application>
  <PresentationFormat>On-screen Show (16:9)</PresentationFormat>
  <Paragraphs>48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Cambria Math</vt:lpstr>
      <vt:lpstr>Garamond</vt:lpstr>
      <vt:lpstr>Spherical Coordinates Dark</vt:lpstr>
      <vt:lpstr>Spherical/Cylindrical Coordinates</vt:lpstr>
      <vt:lpstr>Recall from Lesson 1...</vt:lpstr>
      <vt:lpstr>Recall from Lesson 1...</vt:lpstr>
      <vt:lpstr>Adding a Height</vt:lpstr>
      <vt:lpstr>Cylindrical Coordinates</vt:lpstr>
      <vt:lpstr>Bounds</vt:lpstr>
      <vt:lpstr>Putting it All Together</vt:lpstr>
      <vt:lpstr>|V_xyz [r,s,t]|</vt:lpstr>
      <vt:lpstr>V_xyz [r,s,t]</vt:lpstr>
      <vt:lpstr>Spherical Coordinates</vt:lpstr>
      <vt:lpstr>A Comparison of Variables</vt:lpstr>
      <vt:lpstr>Similarities?</vt:lpstr>
      <vt:lpstr>Similarities.</vt:lpstr>
      <vt:lpstr>Similarities.</vt:lpstr>
      <vt:lpstr>Side View</vt:lpstr>
      <vt:lpstr>Side View</vt:lpstr>
      <vt:lpstr>Trigonometry (TODO: SHOW TRIGONOMETRY)</vt:lpstr>
      <vt:lpstr>Trigonometry (TODO: SHOW PLUGGING r_1=r_2  sin⁡〖s_2 〗 AND s_1=r_2  cos⁡〖s_2 〗 INTO THE ORIGINAL SPHERICAL COORDINATES, MAYBE USE MANIM MAYBE DON’T)</vt:lpstr>
      <vt:lpstr>ADD SLIDES WITH: “Bounds?” THEN ASK CLASS ABOUT WHAT THEY THINK THE BOUNDS ARE, SPHERE ANIMATIONS (“SphereTThenS” AND “SphereSThenT”, MAYBE AN ANIMATION WHERE s GOES FROM 0 TO 2PI TO SHOW THE DOUBLE-COUNTING)</vt:lpstr>
      <vt:lpstr>V_xyz [r,s,t]--FOR SPHERES--CHANGE</vt:lpstr>
      <vt:lpstr>V_xyz [r,s,t]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Spherical/Cylindrical Coordinates</dc:title>
  <cp:lastModifiedBy>Ethan</cp:lastModifiedBy>
  <cp:revision>72</cp:revision>
  <dcterms:modified xsi:type="dcterms:W3CDTF">2020-02-26T15:52:30Z</dcterms:modified>
</cp:coreProperties>
</file>